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co pierdomenico" initials="mp" lastIdx="0" clrIdx="0">
    <p:extLst>
      <p:ext uri="{19B8F6BF-5375-455C-9EA6-DF929625EA0E}">
        <p15:presenceInfo xmlns:p15="http://schemas.microsoft.com/office/powerpoint/2012/main" userId="S-1-5-21-3418956958-464270106-3167971918-113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6357" autoAdjust="0"/>
  </p:normalViewPr>
  <p:slideViewPr>
    <p:cSldViewPr snapToGrid="0">
      <p:cViewPr varScale="1">
        <p:scale>
          <a:sx n="102" d="100"/>
          <a:sy n="102" d="100"/>
        </p:scale>
        <p:origin x="138" y="20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433A8E-0A7A-4F28-8E3B-4B51133D16C9}" type="datetimeFigureOut">
              <a:rPr lang="it-IT" smtClean="0"/>
              <a:t>12/04/2023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8169AA-9F3E-473D-AFF7-AC4F301D775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93697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D1C4721-7791-4ED4-BBEE-225737FA1D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4E001E17-57BD-4C62-A5E9-A54B9DB14A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05CF2E7-D567-4710-8E78-AD972E0B9F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4A860-3D22-4DBF-A0FA-8A4B600EB430}" type="datetimeFigureOut">
              <a:rPr lang="it-IT" smtClean="0"/>
              <a:t>12/04/2023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76E3A74-5D7A-42C3-9F1E-8590BBF03B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F8C3235-1778-4CDE-898D-915159C5A9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2606A-2890-4EA6-8712-449C547981C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697664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39F68EA-AFD1-4C60-8587-3DD8EE34DB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8B2D36E0-99F3-4765-BD39-7BACFA3315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55F3A0E-0374-4986-9164-75F9D7758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4A860-3D22-4DBF-A0FA-8A4B600EB430}" type="datetimeFigureOut">
              <a:rPr lang="it-IT" smtClean="0"/>
              <a:t>12/04/2023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2DC8857-57D4-4F66-9EF7-0C6893116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D10C4F3-1419-441B-ADCE-3F450A144E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2606A-2890-4EA6-8712-449C547981C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994836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C802C421-92CD-4849-9F11-5FC4BB57F8C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72A84C84-20F8-43CB-9CCD-50F8E82218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1D6AFE0-918D-4071-91D7-F82B7DF1FC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4A860-3D22-4DBF-A0FA-8A4B600EB430}" type="datetimeFigureOut">
              <a:rPr lang="it-IT" smtClean="0"/>
              <a:t>12/04/2023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80E5E3B-3A9B-4C48-8030-B7DA5E14CA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514AAD8-4700-4580-8AAF-5BD174BD02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2606A-2890-4EA6-8712-449C547981C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147264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CD80138-C8AF-47AF-BB10-84C5659350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FCC859B-D5FB-44EA-BE81-5A8FCC7825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28C96E8-8264-4DB7-9988-31B3F6E425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4A860-3D22-4DBF-A0FA-8A4B600EB430}" type="datetimeFigureOut">
              <a:rPr lang="it-IT" smtClean="0"/>
              <a:t>12/04/2023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095AAC2-B504-4378-85C5-19F75B3D39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A3B7F50-9727-4FFF-ACE4-9C6506015C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2606A-2890-4EA6-8712-449C547981C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449635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7DE81B7-A560-42C3-9F60-4CDE768B0A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6BFDBE6-A573-4253-97E4-010C2E2E24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6275FD0-A5F8-45EC-AEC5-31A7231241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4A860-3D22-4DBF-A0FA-8A4B600EB430}" type="datetimeFigureOut">
              <a:rPr lang="it-IT" smtClean="0"/>
              <a:t>12/04/2023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A3EF158-B5D5-476F-9EBA-B6D9D50144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2FC83BB-05E8-478B-B832-F5FE54BEC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2606A-2890-4EA6-8712-449C547981C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64346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E0AC3EE-EFCB-4EE6-AEBA-F5530DE4E9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1BE2796-45F6-48C4-A040-6BA89145AD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BF608B35-96E8-468B-9E87-7C857F8862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BEA272C-2608-4490-B25D-C7C83FA34A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4A860-3D22-4DBF-A0FA-8A4B600EB430}" type="datetimeFigureOut">
              <a:rPr lang="it-IT" smtClean="0"/>
              <a:t>12/04/2023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96E29497-0349-4489-95C7-F9B4AAB40F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D3F2A00-472F-403F-843E-81460933F3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2606A-2890-4EA6-8712-449C547981C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98978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10F6E2B-CB1E-42B1-821A-5DDCF31122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8637D9F-2D9A-4B4A-9D54-19E225ED18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29341269-E645-4FBE-AC29-1BB82C8941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ADADB0C9-6B26-4530-B8F2-454DCA43B5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4813781F-20C6-4C59-9D20-C8787CDC5AA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D4B971BE-9586-49FB-8450-38CBEEBC00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4A860-3D22-4DBF-A0FA-8A4B600EB430}" type="datetimeFigureOut">
              <a:rPr lang="it-IT" smtClean="0"/>
              <a:t>12/04/2023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8607D36A-F032-4687-A6E2-78D0C3AF3E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640ADC92-5DB8-4BB6-A170-0B9FC7583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2606A-2890-4EA6-8712-449C547981C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66200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CB78CA4-FA05-4E38-8E6F-7C2C4C58A5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5FBCF910-1460-4C01-A421-63E43BB381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4A860-3D22-4DBF-A0FA-8A4B600EB430}" type="datetimeFigureOut">
              <a:rPr lang="it-IT" smtClean="0"/>
              <a:t>12/04/2023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690647CF-7023-4123-9999-0F2DAB2DB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DAC60D3A-0314-4980-BA2F-34CEBDA075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2606A-2890-4EA6-8712-449C547981C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60362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E1BAE4D8-42FA-4207-977F-BF66464AB4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4A860-3D22-4DBF-A0FA-8A4B600EB430}" type="datetimeFigureOut">
              <a:rPr lang="it-IT" smtClean="0"/>
              <a:t>12/04/2023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2955F01F-6A61-4F4B-96D8-D935F138AB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A96B764-C065-490B-A263-F15CFAFAD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2606A-2890-4EA6-8712-449C547981C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50364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BBD1438-A15E-48DA-A679-A92BC83684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F4B3105-CCE4-4FA2-BF4F-6C875C03F0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5B4A6B1E-8068-49FD-A949-41A73C2BA7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1F94E712-05ED-4259-A1B5-543EE939C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4A860-3D22-4DBF-A0FA-8A4B600EB430}" type="datetimeFigureOut">
              <a:rPr lang="it-IT" smtClean="0"/>
              <a:t>12/04/2023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9066B9F0-9E28-470C-BC73-7AA6DAFD6C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20FA9D03-183A-4F1D-9453-20E1976C9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2606A-2890-4EA6-8712-449C547981C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253786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7FCAE0D-63C0-4C1C-B6FC-1558D15FD1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82F125E8-49A1-4947-A622-626403C11D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1A551CA3-B458-4D32-A249-1015722DFA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F4A8AA8C-5ADE-49BA-88B2-4ABA3F30E2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4A860-3D22-4DBF-A0FA-8A4B600EB430}" type="datetimeFigureOut">
              <a:rPr lang="it-IT" smtClean="0"/>
              <a:t>12/04/2023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4C074C2-85E9-45DC-A7CF-6ECF88B9C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06AB6D2-1BFD-4DCB-99A6-0002B9A556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2606A-2890-4EA6-8712-449C547981C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360683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25DB245F-A7E9-45F2-9ACB-C12AE5AE5A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8185E1F-6601-44CA-913E-F728340404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285E162-D680-4D87-A92A-E68A8B0C71D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B4A860-3D22-4DBF-A0FA-8A4B600EB430}" type="datetimeFigureOut">
              <a:rPr lang="it-IT" smtClean="0"/>
              <a:t>12/04/2023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67600FE-F107-4F63-AE45-0767C016F9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3954E26-6FB4-4425-AB3F-26EF0C3ADD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F2606A-2890-4EA6-8712-449C547981C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073251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>
            <a:extLst>
              <a:ext uri="{FF2B5EF4-FFF2-40B4-BE49-F238E27FC236}">
                <a16:creationId xmlns:a16="http://schemas.microsoft.com/office/drawing/2014/main" id="{06FF68E8-8FA9-46D9-9740-75FBBF1E54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4568" y="93281"/>
            <a:ext cx="1372877" cy="750781"/>
          </a:xfrm>
          <a:prstGeom prst="rect">
            <a:avLst/>
          </a:prstGeom>
        </p:spPr>
      </p:pic>
      <p:sp>
        <p:nvSpPr>
          <p:cNvPr id="7" name="Rettangolo 6">
            <a:extLst>
              <a:ext uri="{FF2B5EF4-FFF2-40B4-BE49-F238E27FC236}">
                <a16:creationId xmlns:a16="http://schemas.microsoft.com/office/drawing/2014/main" id="{74E23A02-9656-4DA5-ADF6-5083D0642C0F}"/>
              </a:ext>
            </a:extLst>
          </p:cNvPr>
          <p:cNvSpPr/>
          <p:nvPr/>
        </p:nvSpPr>
        <p:spPr>
          <a:xfrm>
            <a:off x="4920797" y="280763"/>
            <a:ext cx="1647033" cy="64935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>
                <a:solidFill>
                  <a:schemeClr val="tx1"/>
                </a:solidFill>
              </a:rPr>
              <a:t>AMMINISTRATORE</a:t>
            </a:r>
          </a:p>
          <a:p>
            <a:pPr algn="ctr"/>
            <a:r>
              <a:rPr lang="it-IT" sz="1000" dirty="0">
                <a:solidFill>
                  <a:schemeClr val="tx1"/>
                </a:solidFill>
              </a:rPr>
              <a:t>UNICO</a:t>
            </a:r>
          </a:p>
          <a:p>
            <a:pPr algn="ctr"/>
            <a:r>
              <a:rPr lang="it-IT" sz="1000" dirty="0">
                <a:solidFill>
                  <a:schemeClr val="tx1"/>
                </a:solidFill>
              </a:rPr>
              <a:t>Diodati Giuliano</a:t>
            </a:r>
          </a:p>
        </p:txBody>
      </p: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1E1D3E8A-34E7-4F0B-9513-145512FEBDF0}"/>
              </a:ext>
            </a:extLst>
          </p:cNvPr>
          <p:cNvSpPr txBox="1"/>
          <p:nvPr/>
        </p:nvSpPr>
        <p:spPr>
          <a:xfrm>
            <a:off x="2007139" y="2911216"/>
            <a:ext cx="1647033" cy="95108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it-IT"/>
            </a:defPPr>
            <a:lvl1pPr algn="ctr">
              <a:defRPr sz="1000"/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it-IT" dirty="0">
                <a:solidFill>
                  <a:schemeClr val="tx1"/>
                </a:solidFill>
              </a:rPr>
              <a:t>Area </a:t>
            </a:r>
          </a:p>
          <a:p>
            <a:r>
              <a:rPr lang="it-IT" dirty="0">
                <a:solidFill>
                  <a:schemeClr val="tx1"/>
                </a:solidFill>
              </a:rPr>
              <a:t>Servizi di gestione della pubblica illuminazione, impianti semaforici e altri impianti sul territorio</a:t>
            </a:r>
          </a:p>
          <a:p>
            <a:r>
              <a:rPr lang="it-IT" dirty="0">
                <a:solidFill>
                  <a:schemeClr val="tx1"/>
                </a:solidFill>
              </a:rPr>
              <a:t>comunali</a:t>
            </a:r>
          </a:p>
        </p:txBody>
      </p:sp>
      <p:sp>
        <p:nvSpPr>
          <p:cNvPr id="19" name="Rettangolo 18">
            <a:extLst>
              <a:ext uri="{FF2B5EF4-FFF2-40B4-BE49-F238E27FC236}">
                <a16:creationId xmlns:a16="http://schemas.microsoft.com/office/drawing/2014/main" id="{A197EC64-E561-4475-BB2C-658CD5609A30}"/>
              </a:ext>
            </a:extLst>
          </p:cNvPr>
          <p:cNvSpPr/>
          <p:nvPr/>
        </p:nvSpPr>
        <p:spPr>
          <a:xfrm>
            <a:off x="3900953" y="2920452"/>
            <a:ext cx="1659385" cy="64935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>
                <a:solidFill>
                  <a:schemeClr val="tx1"/>
                </a:solidFill>
              </a:rPr>
              <a:t>Area </a:t>
            </a:r>
          </a:p>
          <a:p>
            <a:pPr algn="ctr"/>
            <a:r>
              <a:rPr lang="it-IT" sz="1000" dirty="0">
                <a:solidFill>
                  <a:schemeClr val="tx1"/>
                </a:solidFill>
              </a:rPr>
              <a:t>Servizi di gestione integrata e manutentiva del patrimonio immobiliare</a:t>
            </a:r>
          </a:p>
        </p:txBody>
      </p:sp>
      <p:sp>
        <p:nvSpPr>
          <p:cNvPr id="23" name="CasellaDiTesto 22">
            <a:extLst>
              <a:ext uri="{FF2B5EF4-FFF2-40B4-BE49-F238E27FC236}">
                <a16:creationId xmlns:a16="http://schemas.microsoft.com/office/drawing/2014/main" id="{ADC0D275-C57D-4EFD-9D58-83AD71C8E40B}"/>
              </a:ext>
            </a:extLst>
          </p:cNvPr>
          <p:cNvSpPr txBox="1"/>
          <p:nvPr/>
        </p:nvSpPr>
        <p:spPr>
          <a:xfrm>
            <a:off x="9863295" y="2897362"/>
            <a:ext cx="1659384" cy="67244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it-IT"/>
            </a:defPPr>
            <a:lvl1pPr algn="ctr">
              <a:defRPr sz="1000"/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it-IT" dirty="0">
                <a:solidFill>
                  <a:schemeClr val="tx1"/>
                </a:solidFill>
              </a:rPr>
              <a:t>Area</a:t>
            </a:r>
          </a:p>
          <a:p>
            <a:r>
              <a:rPr lang="it-IT" dirty="0">
                <a:solidFill>
                  <a:schemeClr val="tx1"/>
                </a:solidFill>
              </a:rPr>
              <a:t>Amministrazione</a:t>
            </a:r>
            <a:endParaRPr lang="it-IT" dirty="0"/>
          </a:p>
        </p:txBody>
      </p:sp>
      <p:sp>
        <p:nvSpPr>
          <p:cNvPr id="26" name="CasellaDiTesto 25">
            <a:extLst>
              <a:ext uri="{FF2B5EF4-FFF2-40B4-BE49-F238E27FC236}">
                <a16:creationId xmlns:a16="http://schemas.microsoft.com/office/drawing/2014/main" id="{EB4EAD78-73A7-416F-B4FA-C6D2FBB4FA03}"/>
              </a:ext>
            </a:extLst>
          </p:cNvPr>
          <p:cNvSpPr txBox="1"/>
          <p:nvPr/>
        </p:nvSpPr>
        <p:spPr>
          <a:xfrm>
            <a:off x="5907800" y="2918143"/>
            <a:ext cx="1659385" cy="59472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it-IT"/>
            </a:defPPr>
            <a:lvl1pPr algn="ctr">
              <a:defRPr sz="1000"/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it-IT" dirty="0">
                <a:solidFill>
                  <a:schemeClr val="tx1"/>
                </a:solidFill>
              </a:rPr>
              <a:t>Area</a:t>
            </a:r>
          </a:p>
          <a:p>
            <a:r>
              <a:rPr lang="it-IT" dirty="0">
                <a:solidFill>
                  <a:schemeClr val="tx1"/>
                </a:solidFill>
              </a:rPr>
              <a:t> gestione Rete Gas e ATEM</a:t>
            </a:r>
          </a:p>
        </p:txBody>
      </p:sp>
      <p:sp>
        <p:nvSpPr>
          <p:cNvPr id="2" name="Rettangolo 1">
            <a:extLst>
              <a:ext uri="{FF2B5EF4-FFF2-40B4-BE49-F238E27FC236}">
                <a16:creationId xmlns:a16="http://schemas.microsoft.com/office/drawing/2014/main" id="{ABE6A5CB-4A39-4816-AB1A-E944A0473F54}"/>
              </a:ext>
            </a:extLst>
          </p:cNvPr>
          <p:cNvSpPr/>
          <p:nvPr/>
        </p:nvSpPr>
        <p:spPr>
          <a:xfrm>
            <a:off x="7964743" y="391064"/>
            <a:ext cx="1628891" cy="63309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>
                <a:solidFill>
                  <a:schemeClr val="tx1"/>
                </a:solidFill>
              </a:rPr>
              <a:t>Collegio Sindacale</a:t>
            </a:r>
          </a:p>
          <a:p>
            <a:pPr algn="ctr"/>
            <a:endParaRPr lang="it-IT" sz="1000" dirty="0">
              <a:solidFill>
                <a:schemeClr val="tx1"/>
              </a:solidFill>
            </a:endParaRPr>
          </a:p>
          <a:p>
            <a:pPr algn="ctr"/>
            <a:r>
              <a:rPr lang="it-IT" sz="1000" dirty="0">
                <a:solidFill>
                  <a:schemeClr val="tx1"/>
                </a:solidFill>
              </a:rPr>
              <a:t>Revisore Legale dei conti</a:t>
            </a:r>
          </a:p>
        </p:txBody>
      </p:sp>
      <p:sp>
        <p:nvSpPr>
          <p:cNvPr id="59" name="Rettangolo 58">
            <a:extLst>
              <a:ext uri="{FF2B5EF4-FFF2-40B4-BE49-F238E27FC236}">
                <a16:creationId xmlns:a16="http://schemas.microsoft.com/office/drawing/2014/main" id="{7CCE9E07-C348-4E13-9D60-E08DB0547CF2}"/>
              </a:ext>
            </a:extLst>
          </p:cNvPr>
          <p:cNvSpPr/>
          <p:nvPr/>
        </p:nvSpPr>
        <p:spPr>
          <a:xfrm>
            <a:off x="2122947" y="372586"/>
            <a:ext cx="1413519" cy="63309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>
                <a:solidFill>
                  <a:schemeClr val="tx1"/>
                </a:solidFill>
              </a:rPr>
              <a:t>Organismo di Vigilanza</a:t>
            </a:r>
          </a:p>
        </p:txBody>
      </p:sp>
      <p:sp>
        <p:nvSpPr>
          <p:cNvPr id="10" name="Rettangolo 9">
            <a:extLst>
              <a:ext uri="{FF2B5EF4-FFF2-40B4-BE49-F238E27FC236}">
                <a16:creationId xmlns:a16="http://schemas.microsoft.com/office/drawing/2014/main" id="{BD4CD89F-5705-429F-859E-14EB52AC2FA3}"/>
              </a:ext>
            </a:extLst>
          </p:cNvPr>
          <p:cNvSpPr/>
          <p:nvPr/>
        </p:nvSpPr>
        <p:spPr>
          <a:xfrm>
            <a:off x="4771478" y="1931658"/>
            <a:ext cx="1945670" cy="53753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>
                <a:solidFill>
                  <a:schemeClr val="tx1"/>
                </a:solidFill>
              </a:rPr>
              <a:t>Direttore Tecnico</a:t>
            </a:r>
          </a:p>
          <a:p>
            <a:pPr algn="ctr"/>
            <a:r>
              <a:rPr lang="it-IT" sz="1000" dirty="0">
                <a:solidFill>
                  <a:schemeClr val="tx1"/>
                </a:solidFill>
              </a:rPr>
              <a:t>Caruso Giovanni Luigi</a:t>
            </a:r>
          </a:p>
        </p:txBody>
      </p:sp>
      <p:sp>
        <p:nvSpPr>
          <p:cNvPr id="31" name="Rettangolo 30">
            <a:extLst>
              <a:ext uri="{FF2B5EF4-FFF2-40B4-BE49-F238E27FC236}">
                <a16:creationId xmlns:a16="http://schemas.microsoft.com/office/drawing/2014/main" id="{83890D03-28B3-4A2E-8FE2-74D14FFDDB6A}"/>
              </a:ext>
            </a:extLst>
          </p:cNvPr>
          <p:cNvSpPr/>
          <p:nvPr/>
        </p:nvSpPr>
        <p:spPr>
          <a:xfrm>
            <a:off x="2619396" y="1291035"/>
            <a:ext cx="1689520" cy="4337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000" dirty="0">
              <a:solidFill>
                <a:schemeClr val="tx1"/>
              </a:solidFill>
            </a:endParaRPr>
          </a:p>
          <a:p>
            <a:pPr algn="ctr"/>
            <a:r>
              <a:rPr lang="it-IT" sz="1000" dirty="0" err="1">
                <a:solidFill>
                  <a:schemeClr val="tx1"/>
                </a:solidFill>
              </a:rPr>
              <a:t>Internal</a:t>
            </a:r>
            <a:r>
              <a:rPr lang="it-IT" sz="1000" dirty="0">
                <a:solidFill>
                  <a:schemeClr val="tx1"/>
                </a:solidFill>
              </a:rPr>
              <a:t> Audit e Compliance</a:t>
            </a:r>
          </a:p>
          <a:p>
            <a:pPr algn="ctr"/>
            <a:r>
              <a:rPr lang="it-IT" sz="1000" dirty="0">
                <a:solidFill>
                  <a:schemeClr val="tx1"/>
                </a:solidFill>
              </a:rPr>
              <a:t>RPCT</a:t>
            </a:r>
          </a:p>
          <a:p>
            <a:pPr algn="ctr"/>
            <a:endParaRPr lang="it-IT" sz="1000" dirty="0">
              <a:solidFill>
                <a:schemeClr val="tx1"/>
              </a:solidFill>
            </a:endParaRPr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1BBFC68E-880E-1AE4-4F90-7F99321672CD}"/>
              </a:ext>
            </a:extLst>
          </p:cNvPr>
          <p:cNvSpPr/>
          <p:nvPr/>
        </p:nvSpPr>
        <p:spPr>
          <a:xfrm>
            <a:off x="7116673" y="1269388"/>
            <a:ext cx="1628891" cy="4770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000" dirty="0">
              <a:solidFill>
                <a:schemeClr val="tx1"/>
              </a:solidFill>
            </a:endParaRPr>
          </a:p>
          <a:p>
            <a:pPr algn="ctr"/>
            <a:r>
              <a:rPr lang="it-IT" sz="1000" dirty="0">
                <a:solidFill>
                  <a:schemeClr val="tx1"/>
                </a:solidFill>
              </a:rPr>
              <a:t>Risorse Umane</a:t>
            </a:r>
          </a:p>
          <a:p>
            <a:pPr algn="ctr"/>
            <a:endParaRPr lang="it-IT" sz="1000" dirty="0">
              <a:solidFill>
                <a:schemeClr val="tx1"/>
              </a:solidFill>
            </a:endParaRPr>
          </a:p>
        </p:txBody>
      </p:sp>
      <p:cxnSp>
        <p:nvCxnSpPr>
          <p:cNvPr id="18" name="Connettore a gomito 17">
            <a:extLst>
              <a:ext uri="{FF2B5EF4-FFF2-40B4-BE49-F238E27FC236}">
                <a16:creationId xmlns:a16="http://schemas.microsoft.com/office/drawing/2014/main" id="{32FC5122-860A-1C21-6FF1-83C6C9FF9767}"/>
              </a:ext>
            </a:extLst>
          </p:cNvPr>
          <p:cNvCxnSpPr>
            <a:cxnSpLocks/>
            <a:stCxn id="7" idx="2"/>
            <a:endCxn id="10" idx="0"/>
          </p:cNvCxnSpPr>
          <p:nvPr/>
        </p:nvCxnSpPr>
        <p:spPr>
          <a:xfrm rot="5400000">
            <a:off x="5243545" y="1430888"/>
            <a:ext cx="1001539" cy="1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ttore a gomito 31">
            <a:extLst>
              <a:ext uri="{FF2B5EF4-FFF2-40B4-BE49-F238E27FC236}">
                <a16:creationId xmlns:a16="http://schemas.microsoft.com/office/drawing/2014/main" id="{502E9C7D-428E-6EEC-9CD1-83430B86B5A1}"/>
              </a:ext>
            </a:extLst>
          </p:cNvPr>
          <p:cNvCxnSpPr>
            <a:stCxn id="7" idx="2"/>
            <a:endCxn id="3" idx="1"/>
          </p:cNvCxnSpPr>
          <p:nvPr/>
        </p:nvCxnSpPr>
        <p:spPr>
          <a:xfrm rot="16200000" flipH="1">
            <a:off x="6141602" y="532830"/>
            <a:ext cx="577783" cy="1372359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ttore a gomito 35">
            <a:extLst>
              <a:ext uri="{FF2B5EF4-FFF2-40B4-BE49-F238E27FC236}">
                <a16:creationId xmlns:a16="http://schemas.microsoft.com/office/drawing/2014/main" id="{524D4085-3C05-295C-9D10-2468D34661AF}"/>
              </a:ext>
            </a:extLst>
          </p:cNvPr>
          <p:cNvCxnSpPr>
            <a:cxnSpLocks/>
            <a:stCxn id="7" idx="2"/>
            <a:endCxn id="31" idx="3"/>
          </p:cNvCxnSpPr>
          <p:nvPr/>
        </p:nvCxnSpPr>
        <p:spPr>
          <a:xfrm rot="5400000">
            <a:off x="4737724" y="501311"/>
            <a:ext cx="577782" cy="1435398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CasellaDiTesto 42">
            <a:extLst>
              <a:ext uri="{FF2B5EF4-FFF2-40B4-BE49-F238E27FC236}">
                <a16:creationId xmlns:a16="http://schemas.microsoft.com/office/drawing/2014/main" id="{4FA0038B-1837-8049-D392-05C1177A650F}"/>
              </a:ext>
            </a:extLst>
          </p:cNvPr>
          <p:cNvSpPr txBox="1"/>
          <p:nvPr/>
        </p:nvSpPr>
        <p:spPr>
          <a:xfrm>
            <a:off x="2007139" y="3953159"/>
            <a:ext cx="1689520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900" b="1" i="1" dirty="0">
                <a:solidFill>
                  <a:schemeClr val="tx1"/>
                </a:solidFill>
              </a:rPr>
              <a:t>Responsabile Area:</a:t>
            </a:r>
          </a:p>
          <a:p>
            <a:r>
              <a:rPr lang="it-IT" sz="900" dirty="0">
                <a:solidFill>
                  <a:schemeClr val="tx1"/>
                </a:solidFill>
              </a:rPr>
              <a:t>Ad Interim (D.T.)</a:t>
            </a:r>
          </a:p>
          <a:p>
            <a:r>
              <a:rPr lang="it-IT" sz="900" i="1" dirty="0"/>
              <a:t>Coordinatori:</a:t>
            </a:r>
          </a:p>
          <a:p>
            <a:r>
              <a:rPr lang="it-IT" sz="900" dirty="0">
                <a:solidFill>
                  <a:schemeClr val="tx1"/>
                </a:solidFill>
              </a:rPr>
              <a:t>Chiavetta Bruno</a:t>
            </a:r>
          </a:p>
          <a:p>
            <a:r>
              <a:rPr lang="it-IT" sz="900" i="1" dirty="0"/>
              <a:t>Personale assegnato:</a:t>
            </a:r>
          </a:p>
          <a:p>
            <a:r>
              <a:rPr lang="it-IT" sz="900" dirty="0"/>
              <a:t>Catani Tommaso</a:t>
            </a:r>
          </a:p>
          <a:p>
            <a:r>
              <a:rPr lang="it-IT" sz="900" dirty="0"/>
              <a:t>D’Andrea Marco</a:t>
            </a:r>
          </a:p>
          <a:p>
            <a:r>
              <a:rPr lang="it-IT" sz="900" dirty="0"/>
              <a:t>Gagliardi Dino</a:t>
            </a:r>
          </a:p>
          <a:p>
            <a:r>
              <a:rPr lang="it-IT" altLang="it-IT" sz="900" dirty="0"/>
              <a:t>Starinieri Marco</a:t>
            </a:r>
          </a:p>
          <a:p>
            <a:endParaRPr lang="it-IT" dirty="0"/>
          </a:p>
        </p:txBody>
      </p:sp>
      <p:sp>
        <p:nvSpPr>
          <p:cNvPr id="44" name="CasellaDiTesto 43">
            <a:extLst>
              <a:ext uri="{FF2B5EF4-FFF2-40B4-BE49-F238E27FC236}">
                <a16:creationId xmlns:a16="http://schemas.microsoft.com/office/drawing/2014/main" id="{CB9B7C09-305A-4A2F-F6DA-21A8401E5D85}"/>
              </a:ext>
            </a:extLst>
          </p:cNvPr>
          <p:cNvSpPr txBox="1"/>
          <p:nvPr/>
        </p:nvSpPr>
        <p:spPr>
          <a:xfrm>
            <a:off x="7086358" y="1822861"/>
            <a:ext cx="1689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900" b="1" i="1" dirty="0">
                <a:solidFill>
                  <a:schemeClr val="tx1"/>
                </a:solidFill>
              </a:rPr>
              <a:t>Responsabile Area:</a:t>
            </a:r>
          </a:p>
          <a:p>
            <a:r>
              <a:rPr lang="it-IT" sz="900" dirty="0">
                <a:solidFill>
                  <a:schemeClr val="tx1"/>
                </a:solidFill>
              </a:rPr>
              <a:t>Palma Silvia</a:t>
            </a:r>
          </a:p>
          <a:p>
            <a:r>
              <a:rPr lang="it-IT" sz="900" i="1" dirty="0"/>
              <a:t>Personale assegnato:</a:t>
            </a:r>
          </a:p>
          <a:p>
            <a:r>
              <a:rPr lang="it-IT" sz="900" dirty="0"/>
              <a:t>Lauriti Jacopo</a:t>
            </a:r>
            <a:endParaRPr lang="it-IT" dirty="0"/>
          </a:p>
        </p:txBody>
      </p:sp>
      <p:sp>
        <p:nvSpPr>
          <p:cNvPr id="47" name="CasellaDiTesto 46">
            <a:extLst>
              <a:ext uri="{FF2B5EF4-FFF2-40B4-BE49-F238E27FC236}">
                <a16:creationId xmlns:a16="http://schemas.microsoft.com/office/drawing/2014/main" id="{BA100A9A-4739-4CEA-56B5-602827972F70}"/>
              </a:ext>
            </a:extLst>
          </p:cNvPr>
          <p:cNvSpPr txBox="1"/>
          <p:nvPr/>
        </p:nvSpPr>
        <p:spPr>
          <a:xfrm>
            <a:off x="7915871" y="2910840"/>
            <a:ext cx="1659385" cy="59556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it-IT"/>
            </a:defPPr>
            <a:lvl1pPr algn="ctr">
              <a:defRPr sz="1000"/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it-IT" dirty="0">
                <a:solidFill>
                  <a:schemeClr val="tx1"/>
                </a:solidFill>
              </a:rPr>
              <a:t>Area</a:t>
            </a:r>
          </a:p>
          <a:p>
            <a:r>
              <a:rPr lang="it-IT" dirty="0">
                <a:solidFill>
                  <a:schemeClr val="tx1"/>
                </a:solidFill>
              </a:rPr>
              <a:t> investimenti e progetti innovativi </a:t>
            </a:r>
          </a:p>
        </p:txBody>
      </p:sp>
      <p:sp>
        <p:nvSpPr>
          <p:cNvPr id="49" name="Rettangolo 48">
            <a:extLst>
              <a:ext uri="{FF2B5EF4-FFF2-40B4-BE49-F238E27FC236}">
                <a16:creationId xmlns:a16="http://schemas.microsoft.com/office/drawing/2014/main" id="{2BBBAB9F-56F5-D3F0-6A7A-AA2EB537BDE3}"/>
              </a:ext>
            </a:extLst>
          </p:cNvPr>
          <p:cNvSpPr/>
          <p:nvPr/>
        </p:nvSpPr>
        <p:spPr>
          <a:xfrm>
            <a:off x="102196" y="2910840"/>
            <a:ext cx="1659385" cy="64935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>
                <a:solidFill>
                  <a:schemeClr val="tx1"/>
                </a:solidFill>
              </a:rPr>
              <a:t>Area </a:t>
            </a:r>
          </a:p>
          <a:p>
            <a:pPr algn="ctr"/>
            <a:r>
              <a:rPr lang="it-IT" sz="1000" dirty="0">
                <a:solidFill>
                  <a:schemeClr val="tx1"/>
                </a:solidFill>
              </a:rPr>
              <a:t>Gestione interventi manutentivi, attrezzature e magazzino</a:t>
            </a:r>
          </a:p>
        </p:txBody>
      </p:sp>
      <p:cxnSp>
        <p:nvCxnSpPr>
          <p:cNvPr id="53" name="Connettore a gomito 52">
            <a:extLst>
              <a:ext uri="{FF2B5EF4-FFF2-40B4-BE49-F238E27FC236}">
                <a16:creationId xmlns:a16="http://schemas.microsoft.com/office/drawing/2014/main" id="{9D2CB57C-0960-0B69-8A29-9E073C48B28F}"/>
              </a:ext>
            </a:extLst>
          </p:cNvPr>
          <p:cNvCxnSpPr>
            <a:cxnSpLocks/>
            <a:stCxn id="10" idx="2"/>
            <a:endCxn id="19" idx="0"/>
          </p:cNvCxnSpPr>
          <p:nvPr/>
        </p:nvCxnSpPr>
        <p:spPr>
          <a:xfrm rot="5400000">
            <a:off x="5011850" y="2187989"/>
            <a:ext cx="451260" cy="1013667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nettore a gomito 57">
            <a:extLst>
              <a:ext uri="{FF2B5EF4-FFF2-40B4-BE49-F238E27FC236}">
                <a16:creationId xmlns:a16="http://schemas.microsoft.com/office/drawing/2014/main" id="{2AD874FE-D3F7-5525-98A8-5E0ADDD41695}"/>
              </a:ext>
            </a:extLst>
          </p:cNvPr>
          <p:cNvCxnSpPr>
            <a:cxnSpLocks/>
            <a:stCxn id="10" idx="2"/>
            <a:endCxn id="14" idx="0"/>
          </p:cNvCxnSpPr>
          <p:nvPr/>
        </p:nvCxnSpPr>
        <p:spPr>
          <a:xfrm rot="5400000">
            <a:off x="4066473" y="1233376"/>
            <a:ext cx="442024" cy="2913657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nettore a gomito 61">
            <a:extLst>
              <a:ext uri="{FF2B5EF4-FFF2-40B4-BE49-F238E27FC236}">
                <a16:creationId xmlns:a16="http://schemas.microsoft.com/office/drawing/2014/main" id="{FD6F6FF4-F9D1-F09C-2F4F-D1AACEC26F14}"/>
              </a:ext>
            </a:extLst>
          </p:cNvPr>
          <p:cNvCxnSpPr>
            <a:cxnSpLocks/>
            <a:stCxn id="10" idx="2"/>
            <a:endCxn id="49" idx="0"/>
          </p:cNvCxnSpPr>
          <p:nvPr/>
        </p:nvCxnSpPr>
        <p:spPr>
          <a:xfrm rot="5400000">
            <a:off x="3117277" y="283804"/>
            <a:ext cx="441648" cy="4812424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onnettore a gomito 63">
            <a:extLst>
              <a:ext uri="{FF2B5EF4-FFF2-40B4-BE49-F238E27FC236}">
                <a16:creationId xmlns:a16="http://schemas.microsoft.com/office/drawing/2014/main" id="{E25F27DF-8F70-2C3B-0F33-EE664BD3146A}"/>
              </a:ext>
            </a:extLst>
          </p:cNvPr>
          <p:cNvCxnSpPr>
            <a:cxnSpLocks/>
            <a:stCxn id="10" idx="2"/>
            <a:endCxn id="26" idx="0"/>
          </p:cNvCxnSpPr>
          <p:nvPr/>
        </p:nvCxnSpPr>
        <p:spPr>
          <a:xfrm rot="16200000" flipH="1">
            <a:off x="6016428" y="2197077"/>
            <a:ext cx="448951" cy="993180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onnettore a gomito 65">
            <a:extLst>
              <a:ext uri="{FF2B5EF4-FFF2-40B4-BE49-F238E27FC236}">
                <a16:creationId xmlns:a16="http://schemas.microsoft.com/office/drawing/2014/main" id="{E4A382E9-202E-EA18-90E5-0FF3D0A60DDE}"/>
              </a:ext>
            </a:extLst>
          </p:cNvPr>
          <p:cNvCxnSpPr>
            <a:cxnSpLocks/>
            <a:stCxn id="10" idx="2"/>
            <a:endCxn id="47" idx="0"/>
          </p:cNvCxnSpPr>
          <p:nvPr/>
        </p:nvCxnSpPr>
        <p:spPr>
          <a:xfrm rot="16200000" flipH="1">
            <a:off x="7024114" y="1189390"/>
            <a:ext cx="441648" cy="3001251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nettore a gomito 68">
            <a:extLst>
              <a:ext uri="{FF2B5EF4-FFF2-40B4-BE49-F238E27FC236}">
                <a16:creationId xmlns:a16="http://schemas.microsoft.com/office/drawing/2014/main" id="{3B3B4779-FA18-5B40-8DDC-1542A8F311CA}"/>
              </a:ext>
            </a:extLst>
          </p:cNvPr>
          <p:cNvCxnSpPr>
            <a:cxnSpLocks/>
            <a:stCxn id="10" idx="2"/>
            <a:endCxn id="23" idx="0"/>
          </p:cNvCxnSpPr>
          <p:nvPr/>
        </p:nvCxnSpPr>
        <p:spPr>
          <a:xfrm rot="16200000" flipH="1">
            <a:off x="8004565" y="208940"/>
            <a:ext cx="428170" cy="4948674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CasellaDiTesto 69">
            <a:extLst>
              <a:ext uri="{FF2B5EF4-FFF2-40B4-BE49-F238E27FC236}">
                <a16:creationId xmlns:a16="http://schemas.microsoft.com/office/drawing/2014/main" id="{2C1F81D8-BAEA-DD7C-73B1-B71A7FC1CF78}"/>
              </a:ext>
            </a:extLst>
          </p:cNvPr>
          <p:cNvSpPr txBox="1"/>
          <p:nvPr/>
        </p:nvSpPr>
        <p:spPr>
          <a:xfrm>
            <a:off x="2626280" y="1834222"/>
            <a:ext cx="1689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900" b="1" i="1" dirty="0">
                <a:solidFill>
                  <a:schemeClr val="tx1"/>
                </a:solidFill>
              </a:rPr>
              <a:t>Responsabile Area:</a:t>
            </a:r>
          </a:p>
          <a:p>
            <a:r>
              <a:rPr lang="it-IT" sz="900" dirty="0">
                <a:solidFill>
                  <a:schemeClr val="tx1"/>
                </a:solidFill>
              </a:rPr>
              <a:t>D’Andreamatteo Mauro</a:t>
            </a:r>
          </a:p>
          <a:p>
            <a:endParaRPr lang="it-IT" dirty="0"/>
          </a:p>
        </p:txBody>
      </p:sp>
      <p:sp>
        <p:nvSpPr>
          <p:cNvPr id="71" name="CasellaDiTesto 70">
            <a:extLst>
              <a:ext uri="{FF2B5EF4-FFF2-40B4-BE49-F238E27FC236}">
                <a16:creationId xmlns:a16="http://schemas.microsoft.com/office/drawing/2014/main" id="{53E6C965-B6E2-A7EF-B4B7-31B8B25E1164}"/>
              </a:ext>
            </a:extLst>
          </p:cNvPr>
          <p:cNvSpPr txBox="1"/>
          <p:nvPr/>
        </p:nvSpPr>
        <p:spPr>
          <a:xfrm>
            <a:off x="3870818" y="3953159"/>
            <a:ext cx="1689520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900" b="1" i="1" dirty="0">
                <a:solidFill>
                  <a:schemeClr val="tx1"/>
                </a:solidFill>
              </a:rPr>
              <a:t>Responsabile Area:</a:t>
            </a:r>
          </a:p>
          <a:p>
            <a:r>
              <a:rPr lang="it-IT" sz="900" dirty="0">
                <a:solidFill>
                  <a:schemeClr val="tx1"/>
                </a:solidFill>
              </a:rPr>
              <a:t>Baldassarre Vincenzo</a:t>
            </a:r>
          </a:p>
          <a:p>
            <a:r>
              <a:rPr lang="it-IT" sz="900" i="1" dirty="0"/>
              <a:t>Personale assegnato:</a:t>
            </a:r>
          </a:p>
          <a:p>
            <a:r>
              <a:rPr lang="it-IT" sz="900" dirty="0"/>
              <a:t>Ciferni Galileo</a:t>
            </a:r>
          </a:p>
          <a:p>
            <a:r>
              <a:rPr lang="it-IT" sz="900" dirty="0"/>
              <a:t>D’Orazio Ettore</a:t>
            </a:r>
            <a:endParaRPr lang="it-IT" dirty="0"/>
          </a:p>
        </p:txBody>
      </p:sp>
      <p:sp>
        <p:nvSpPr>
          <p:cNvPr id="72" name="CasellaDiTesto 71">
            <a:extLst>
              <a:ext uri="{FF2B5EF4-FFF2-40B4-BE49-F238E27FC236}">
                <a16:creationId xmlns:a16="http://schemas.microsoft.com/office/drawing/2014/main" id="{5EFE2B02-AACC-7377-9DF0-A0989D1DF8C0}"/>
              </a:ext>
            </a:extLst>
          </p:cNvPr>
          <p:cNvSpPr txBox="1"/>
          <p:nvPr/>
        </p:nvSpPr>
        <p:spPr>
          <a:xfrm>
            <a:off x="5907800" y="3953159"/>
            <a:ext cx="16895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900" b="1" i="1" dirty="0">
                <a:solidFill>
                  <a:schemeClr val="tx1"/>
                </a:solidFill>
              </a:rPr>
              <a:t>Responsabile Area:</a:t>
            </a:r>
          </a:p>
          <a:p>
            <a:r>
              <a:rPr lang="it-IT" sz="900" dirty="0">
                <a:solidFill>
                  <a:schemeClr val="tx1"/>
                </a:solidFill>
              </a:rPr>
              <a:t>Ciferni Galileo</a:t>
            </a:r>
          </a:p>
          <a:p>
            <a:r>
              <a:rPr lang="it-IT" sz="900" i="1" dirty="0"/>
              <a:t>Personale assegnato:</a:t>
            </a:r>
          </a:p>
          <a:p>
            <a:r>
              <a:rPr lang="it-IT" sz="900" dirty="0"/>
              <a:t>Masci Paolo</a:t>
            </a:r>
          </a:p>
          <a:p>
            <a:r>
              <a:rPr lang="it-IT" sz="900" dirty="0"/>
              <a:t>Pierdomenico Marco</a:t>
            </a:r>
          </a:p>
          <a:p>
            <a:r>
              <a:rPr lang="it-IT" sz="900" dirty="0"/>
              <a:t>Lauriti Jacopo</a:t>
            </a:r>
            <a:endParaRPr lang="it-IT" dirty="0"/>
          </a:p>
        </p:txBody>
      </p:sp>
      <p:sp>
        <p:nvSpPr>
          <p:cNvPr id="73" name="CasellaDiTesto 72">
            <a:extLst>
              <a:ext uri="{FF2B5EF4-FFF2-40B4-BE49-F238E27FC236}">
                <a16:creationId xmlns:a16="http://schemas.microsoft.com/office/drawing/2014/main" id="{4E6ED559-9CE8-1D96-D4D1-73CECCC252F4}"/>
              </a:ext>
            </a:extLst>
          </p:cNvPr>
          <p:cNvSpPr txBox="1"/>
          <p:nvPr/>
        </p:nvSpPr>
        <p:spPr>
          <a:xfrm>
            <a:off x="299435" y="3953158"/>
            <a:ext cx="168952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900" b="1" i="1" dirty="0">
                <a:solidFill>
                  <a:schemeClr val="tx1"/>
                </a:solidFill>
              </a:rPr>
              <a:t>Responsabile Area:</a:t>
            </a:r>
          </a:p>
          <a:p>
            <a:r>
              <a:rPr lang="it-IT" sz="900" dirty="0">
                <a:solidFill>
                  <a:schemeClr val="tx1"/>
                </a:solidFill>
              </a:rPr>
              <a:t>Ad Interim (D.T.)</a:t>
            </a:r>
          </a:p>
          <a:p>
            <a:r>
              <a:rPr lang="it-IT" sz="900" i="1" dirty="0"/>
              <a:t>Coordinatori:</a:t>
            </a:r>
          </a:p>
          <a:p>
            <a:r>
              <a:rPr lang="it-IT" sz="900" dirty="0">
                <a:solidFill>
                  <a:schemeClr val="tx1"/>
                </a:solidFill>
              </a:rPr>
              <a:t>Chiavetta Bruno</a:t>
            </a:r>
          </a:p>
          <a:p>
            <a:r>
              <a:rPr lang="it-IT" sz="900" i="1" dirty="0"/>
              <a:t>Personale assegnato:</a:t>
            </a:r>
          </a:p>
          <a:p>
            <a:r>
              <a:rPr lang="it-IT" sz="900" dirty="0"/>
              <a:t>Catani Tommaso</a:t>
            </a:r>
          </a:p>
          <a:p>
            <a:r>
              <a:rPr lang="it-IT" sz="900" dirty="0"/>
              <a:t>D’Andrea Marco</a:t>
            </a:r>
          </a:p>
          <a:p>
            <a:r>
              <a:rPr lang="it-IT" sz="900" dirty="0"/>
              <a:t>D’Orazio Ettore</a:t>
            </a:r>
          </a:p>
          <a:p>
            <a:r>
              <a:rPr lang="it-IT" altLang="it-IT" sz="900" dirty="0"/>
              <a:t>Di Biase Patrizio</a:t>
            </a:r>
          </a:p>
          <a:p>
            <a:r>
              <a:rPr lang="it-IT" altLang="it-IT" sz="900" dirty="0"/>
              <a:t>Febbo Nico</a:t>
            </a:r>
          </a:p>
          <a:p>
            <a:r>
              <a:rPr lang="it-IT" altLang="it-IT" sz="900" dirty="0"/>
              <a:t>Graziani Manuel</a:t>
            </a:r>
          </a:p>
          <a:p>
            <a:r>
              <a:rPr lang="it-IT" altLang="it-IT" sz="900" dirty="0"/>
              <a:t>Matrone Francesco</a:t>
            </a:r>
          </a:p>
          <a:p>
            <a:endParaRPr lang="it-IT" dirty="0"/>
          </a:p>
        </p:txBody>
      </p:sp>
      <p:sp>
        <p:nvSpPr>
          <p:cNvPr id="74" name="CasellaDiTesto 73">
            <a:extLst>
              <a:ext uri="{FF2B5EF4-FFF2-40B4-BE49-F238E27FC236}">
                <a16:creationId xmlns:a16="http://schemas.microsoft.com/office/drawing/2014/main" id="{8325DA2B-056F-21FB-7165-4B5218FA0F22}"/>
              </a:ext>
            </a:extLst>
          </p:cNvPr>
          <p:cNvSpPr txBox="1"/>
          <p:nvPr/>
        </p:nvSpPr>
        <p:spPr>
          <a:xfrm>
            <a:off x="7885736" y="3930075"/>
            <a:ext cx="1689520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900" b="1" i="1" dirty="0">
                <a:solidFill>
                  <a:schemeClr val="tx1"/>
                </a:solidFill>
              </a:rPr>
              <a:t>Responsabile Area:</a:t>
            </a:r>
          </a:p>
          <a:p>
            <a:r>
              <a:rPr lang="it-IT" sz="900" dirty="0">
                <a:solidFill>
                  <a:schemeClr val="tx1"/>
                </a:solidFill>
              </a:rPr>
              <a:t>Ad Interim (D.T.)</a:t>
            </a:r>
          </a:p>
          <a:p>
            <a:r>
              <a:rPr lang="it-IT" sz="900" i="1" dirty="0"/>
              <a:t>Personale assegnato:</a:t>
            </a:r>
          </a:p>
          <a:p>
            <a:r>
              <a:rPr lang="it-IT" sz="900" dirty="0">
                <a:solidFill>
                  <a:schemeClr val="tx1"/>
                </a:solidFill>
              </a:rPr>
              <a:t>Baldassarre Vincenzo</a:t>
            </a:r>
          </a:p>
          <a:p>
            <a:r>
              <a:rPr lang="it-IT" sz="900" dirty="0">
                <a:solidFill>
                  <a:schemeClr val="tx1"/>
                </a:solidFill>
              </a:rPr>
              <a:t>Ciferni Galileo</a:t>
            </a:r>
          </a:p>
          <a:p>
            <a:r>
              <a:rPr lang="it-IT" sz="900" dirty="0">
                <a:solidFill>
                  <a:schemeClr val="tx1"/>
                </a:solidFill>
              </a:rPr>
              <a:t>Chiavetta Bruno</a:t>
            </a:r>
          </a:p>
          <a:p>
            <a:r>
              <a:rPr lang="it-IT" sz="900" dirty="0"/>
              <a:t>Lauriti Jacopo</a:t>
            </a:r>
            <a:endParaRPr lang="it-IT" dirty="0"/>
          </a:p>
        </p:txBody>
      </p:sp>
      <p:sp>
        <p:nvSpPr>
          <p:cNvPr id="75" name="CasellaDiTesto 74">
            <a:extLst>
              <a:ext uri="{FF2B5EF4-FFF2-40B4-BE49-F238E27FC236}">
                <a16:creationId xmlns:a16="http://schemas.microsoft.com/office/drawing/2014/main" id="{23BB115B-4B68-3105-CA6F-50A1EDC49DFD}"/>
              </a:ext>
            </a:extLst>
          </p:cNvPr>
          <p:cNvSpPr txBox="1"/>
          <p:nvPr/>
        </p:nvSpPr>
        <p:spPr>
          <a:xfrm>
            <a:off x="9878476" y="3571121"/>
            <a:ext cx="1689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900" b="1" i="1" dirty="0">
                <a:solidFill>
                  <a:schemeClr val="tx1"/>
                </a:solidFill>
              </a:rPr>
              <a:t>Responsabile Area:</a:t>
            </a:r>
          </a:p>
          <a:p>
            <a:r>
              <a:rPr lang="it-IT" sz="900" dirty="0">
                <a:solidFill>
                  <a:schemeClr val="tx1"/>
                </a:solidFill>
              </a:rPr>
              <a:t>D’Andreamatteo Mauro</a:t>
            </a:r>
            <a:endParaRPr lang="it-IT" dirty="0"/>
          </a:p>
        </p:txBody>
      </p:sp>
      <p:sp>
        <p:nvSpPr>
          <p:cNvPr id="76" name="CasellaDiTesto 75">
            <a:extLst>
              <a:ext uri="{FF2B5EF4-FFF2-40B4-BE49-F238E27FC236}">
                <a16:creationId xmlns:a16="http://schemas.microsoft.com/office/drawing/2014/main" id="{AA555ECC-D776-1EA6-C373-45075F222DD3}"/>
              </a:ext>
            </a:extLst>
          </p:cNvPr>
          <p:cNvSpPr txBox="1"/>
          <p:nvPr/>
        </p:nvSpPr>
        <p:spPr>
          <a:xfrm>
            <a:off x="9878535" y="3940453"/>
            <a:ext cx="1659212" cy="3240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it-IT"/>
            </a:defPPr>
            <a:lvl1pPr algn="ctr">
              <a:defRPr sz="1000"/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it-IT" dirty="0">
                <a:solidFill>
                  <a:schemeClr val="tx1"/>
                </a:solidFill>
              </a:rPr>
              <a:t>Procurement e contratti</a:t>
            </a:r>
          </a:p>
        </p:txBody>
      </p:sp>
      <p:cxnSp>
        <p:nvCxnSpPr>
          <p:cNvPr id="78" name="Connettore a gomito 77">
            <a:extLst>
              <a:ext uri="{FF2B5EF4-FFF2-40B4-BE49-F238E27FC236}">
                <a16:creationId xmlns:a16="http://schemas.microsoft.com/office/drawing/2014/main" id="{F1E4374D-7018-6190-8B3A-342A10FDDBD5}"/>
              </a:ext>
            </a:extLst>
          </p:cNvPr>
          <p:cNvCxnSpPr>
            <a:cxnSpLocks/>
            <a:stCxn id="23" idx="1"/>
            <a:endCxn id="76" idx="1"/>
          </p:cNvCxnSpPr>
          <p:nvPr/>
        </p:nvCxnSpPr>
        <p:spPr>
          <a:xfrm rot="10800000" flipH="1" flipV="1">
            <a:off x="9863295" y="3233585"/>
            <a:ext cx="15240" cy="868906"/>
          </a:xfrm>
          <a:prstGeom prst="bentConnector3">
            <a:avLst>
              <a:gd name="adj1" fmla="val -150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CasellaDiTesto 80">
            <a:extLst>
              <a:ext uri="{FF2B5EF4-FFF2-40B4-BE49-F238E27FC236}">
                <a16:creationId xmlns:a16="http://schemas.microsoft.com/office/drawing/2014/main" id="{A924F3C9-B7B2-FA82-CF40-FF290A4C8AB8}"/>
              </a:ext>
            </a:extLst>
          </p:cNvPr>
          <p:cNvSpPr txBox="1"/>
          <p:nvPr/>
        </p:nvSpPr>
        <p:spPr>
          <a:xfrm>
            <a:off x="9848227" y="4256445"/>
            <a:ext cx="1689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900" i="1" dirty="0"/>
              <a:t>Personale assegnato:</a:t>
            </a:r>
          </a:p>
          <a:p>
            <a:r>
              <a:rPr lang="it-IT" sz="900" dirty="0"/>
              <a:t>Concordia Valentina</a:t>
            </a:r>
          </a:p>
          <a:p>
            <a:r>
              <a:rPr lang="it-IT" sz="900" dirty="0"/>
              <a:t>Pirone Maria Elena</a:t>
            </a:r>
          </a:p>
          <a:p>
            <a:r>
              <a:rPr lang="it-IT" sz="900" dirty="0"/>
              <a:t>Cozzi Giorgia</a:t>
            </a:r>
            <a:endParaRPr lang="it-IT" dirty="0"/>
          </a:p>
        </p:txBody>
      </p:sp>
      <p:sp>
        <p:nvSpPr>
          <p:cNvPr id="82" name="CasellaDiTesto 81">
            <a:extLst>
              <a:ext uri="{FF2B5EF4-FFF2-40B4-BE49-F238E27FC236}">
                <a16:creationId xmlns:a16="http://schemas.microsoft.com/office/drawing/2014/main" id="{517157CF-9719-D029-75EF-0466F8413C90}"/>
              </a:ext>
            </a:extLst>
          </p:cNvPr>
          <p:cNvSpPr txBox="1"/>
          <p:nvPr/>
        </p:nvSpPr>
        <p:spPr>
          <a:xfrm>
            <a:off x="9878707" y="4868394"/>
            <a:ext cx="1673765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it-IT"/>
            </a:defPPr>
            <a:lvl1pPr algn="ctr">
              <a:defRPr sz="1000"/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it-IT" dirty="0">
                <a:solidFill>
                  <a:schemeClr val="tx1"/>
                </a:solidFill>
              </a:rPr>
              <a:t>Contabilità e segreteria generale</a:t>
            </a:r>
          </a:p>
        </p:txBody>
      </p:sp>
      <p:sp>
        <p:nvSpPr>
          <p:cNvPr id="83" name="CasellaDiTesto 82">
            <a:extLst>
              <a:ext uri="{FF2B5EF4-FFF2-40B4-BE49-F238E27FC236}">
                <a16:creationId xmlns:a16="http://schemas.microsoft.com/office/drawing/2014/main" id="{AA9AB3EC-8E46-EFB4-2CB9-8B76DD8863AB}"/>
              </a:ext>
            </a:extLst>
          </p:cNvPr>
          <p:cNvSpPr txBox="1"/>
          <p:nvPr/>
        </p:nvSpPr>
        <p:spPr>
          <a:xfrm>
            <a:off x="9833159" y="5230106"/>
            <a:ext cx="168952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900" i="1" dirty="0"/>
              <a:t>Personale assegnato</a:t>
            </a:r>
          </a:p>
          <a:p>
            <a:r>
              <a:rPr lang="it-IT" sz="900" dirty="0"/>
              <a:t>Palma Silvia</a:t>
            </a:r>
          </a:p>
          <a:p>
            <a:r>
              <a:rPr lang="it-IT" sz="900" dirty="0"/>
              <a:t>Pierdomenico Marco</a:t>
            </a:r>
          </a:p>
        </p:txBody>
      </p:sp>
      <p:cxnSp>
        <p:nvCxnSpPr>
          <p:cNvPr id="87" name="Connettore a gomito 86">
            <a:extLst>
              <a:ext uri="{FF2B5EF4-FFF2-40B4-BE49-F238E27FC236}">
                <a16:creationId xmlns:a16="http://schemas.microsoft.com/office/drawing/2014/main" id="{E4B987F6-EC2A-9459-F74F-3696D5FA7485}"/>
              </a:ext>
            </a:extLst>
          </p:cNvPr>
          <p:cNvCxnSpPr>
            <a:cxnSpLocks/>
            <a:stCxn id="23" idx="1"/>
            <a:endCxn id="82" idx="1"/>
          </p:cNvCxnSpPr>
          <p:nvPr/>
        </p:nvCxnSpPr>
        <p:spPr>
          <a:xfrm rot="10800000" flipH="1" flipV="1">
            <a:off x="9863295" y="3233584"/>
            <a:ext cx="15412" cy="1819475"/>
          </a:xfrm>
          <a:prstGeom prst="bentConnector3">
            <a:avLst>
              <a:gd name="adj1" fmla="val -148326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CasellaDiTesto 90">
            <a:extLst>
              <a:ext uri="{FF2B5EF4-FFF2-40B4-BE49-F238E27FC236}">
                <a16:creationId xmlns:a16="http://schemas.microsoft.com/office/drawing/2014/main" id="{69780CC1-F2FC-159D-949C-2A3A78355D61}"/>
              </a:ext>
            </a:extLst>
          </p:cNvPr>
          <p:cNvSpPr txBox="1"/>
          <p:nvPr/>
        </p:nvSpPr>
        <p:spPr>
          <a:xfrm>
            <a:off x="9878707" y="5710265"/>
            <a:ext cx="1689289" cy="35500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it-IT"/>
            </a:defPPr>
            <a:lvl1pPr algn="ctr">
              <a:defRPr sz="1000"/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it-IT" dirty="0">
                <a:solidFill>
                  <a:schemeClr val="tx1"/>
                </a:solidFill>
              </a:rPr>
              <a:t>Protocollo e data management</a:t>
            </a:r>
          </a:p>
        </p:txBody>
      </p:sp>
      <p:sp>
        <p:nvSpPr>
          <p:cNvPr id="92" name="CasellaDiTesto 91">
            <a:extLst>
              <a:ext uri="{FF2B5EF4-FFF2-40B4-BE49-F238E27FC236}">
                <a16:creationId xmlns:a16="http://schemas.microsoft.com/office/drawing/2014/main" id="{CC92F37F-67E9-7CC5-67D2-D71BEE9377A8}"/>
              </a:ext>
            </a:extLst>
          </p:cNvPr>
          <p:cNvSpPr txBox="1"/>
          <p:nvPr/>
        </p:nvSpPr>
        <p:spPr>
          <a:xfrm>
            <a:off x="9833159" y="6026258"/>
            <a:ext cx="1689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900" i="1" dirty="0"/>
              <a:t>Personale assegnato:</a:t>
            </a:r>
          </a:p>
          <a:p>
            <a:r>
              <a:rPr lang="it-IT" sz="900" dirty="0"/>
              <a:t>Concordia Valentina</a:t>
            </a:r>
          </a:p>
          <a:p>
            <a:r>
              <a:rPr lang="it-IT" sz="900" dirty="0"/>
              <a:t>Pirone Maria Elena</a:t>
            </a:r>
          </a:p>
          <a:p>
            <a:r>
              <a:rPr lang="it-IT" sz="900" dirty="0"/>
              <a:t>Cozzi Giorgia</a:t>
            </a:r>
          </a:p>
        </p:txBody>
      </p:sp>
      <p:cxnSp>
        <p:nvCxnSpPr>
          <p:cNvPr id="102" name="Connettore a gomito 101">
            <a:extLst>
              <a:ext uri="{FF2B5EF4-FFF2-40B4-BE49-F238E27FC236}">
                <a16:creationId xmlns:a16="http://schemas.microsoft.com/office/drawing/2014/main" id="{3E5C9055-7370-E4CF-4895-227552ED913D}"/>
              </a:ext>
            </a:extLst>
          </p:cNvPr>
          <p:cNvCxnSpPr>
            <a:cxnSpLocks/>
            <a:stCxn id="23" idx="1"/>
            <a:endCxn id="91" idx="1"/>
          </p:cNvCxnSpPr>
          <p:nvPr/>
        </p:nvCxnSpPr>
        <p:spPr>
          <a:xfrm rot="10800000" flipH="1" flipV="1">
            <a:off x="9863295" y="3233584"/>
            <a:ext cx="15412" cy="2654181"/>
          </a:xfrm>
          <a:prstGeom prst="bentConnector3">
            <a:avLst>
              <a:gd name="adj1" fmla="val -148326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93B887A4-E805-42C1-DADB-70965941154D}"/>
              </a:ext>
            </a:extLst>
          </p:cNvPr>
          <p:cNvSpPr txBox="1"/>
          <p:nvPr/>
        </p:nvSpPr>
        <p:spPr>
          <a:xfrm>
            <a:off x="198295" y="6065266"/>
            <a:ext cx="117801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000" b="1" dirty="0"/>
              <a:t>Approvato con Delibera dell’A.U. del 12-04-2023</a:t>
            </a:r>
          </a:p>
        </p:txBody>
      </p:sp>
    </p:spTree>
    <p:extLst>
      <p:ext uri="{BB962C8B-B14F-4D97-AF65-F5344CB8AC3E}">
        <p14:creationId xmlns:p14="http://schemas.microsoft.com/office/powerpoint/2010/main" val="365917312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244</Words>
  <Application>Microsoft Office PowerPoint</Application>
  <PresentationFormat>Widescreen</PresentationFormat>
  <Paragraphs>89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di Office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Olga Pasini</dc:creator>
  <cp:lastModifiedBy>Mauro D'Andreamatteo</cp:lastModifiedBy>
  <cp:revision>64</cp:revision>
  <cp:lastPrinted>2023-04-12T07:16:17Z</cp:lastPrinted>
  <dcterms:created xsi:type="dcterms:W3CDTF">2018-12-19T09:48:38Z</dcterms:created>
  <dcterms:modified xsi:type="dcterms:W3CDTF">2023-04-12T08:46:04Z</dcterms:modified>
</cp:coreProperties>
</file>